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12/8/2021</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55BA285-9698-1B45-8319-D90A8C63F150}" type="datetimeFigureOut">
              <a:rPr lang="en-US" dirty="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534695" y="2824269"/>
            <a:ext cx="4608576"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54792" y="2821491"/>
            <a:ext cx="4608576"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1CFCDFD-B4CF-A241-8D71-E814B10BEAF4}" type="datetimeFigureOut">
              <a:rPr lang="en-US" dirty="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12/8/2021</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12/8/2021</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91335D-B9A6-46AC-B026-15245E8BC562}"/>
              </a:ext>
            </a:extLst>
          </p:cNvPr>
          <p:cNvSpPr>
            <a:spLocks noGrp="1"/>
          </p:cNvSpPr>
          <p:nvPr>
            <p:ph type="ctrTitle"/>
          </p:nvPr>
        </p:nvSpPr>
        <p:spPr>
          <a:xfrm>
            <a:off x="2425148" y="513249"/>
            <a:ext cx="8311652" cy="5102087"/>
          </a:xfrm>
        </p:spPr>
        <p:txBody>
          <a:bodyPr>
            <a:normAutofit fontScale="90000"/>
          </a:bodyPr>
          <a:lstStyle/>
          <a:p>
            <a:br>
              <a:rPr lang="es-ES" sz="1900" b="1" dirty="0">
                <a:effectLst/>
                <a:latin typeface="Calibri" panose="020F0502020204030204" pitchFamily="34" charset="0"/>
                <a:ea typeface="Calibri" panose="020F0502020204030204" pitchFamily="34" charset="0"/>
                <a:cs typeface="Times New Roman" panose="02020603050405020304" pitchFamily="18" charset="0"/>
              </a:rPr>
            </a:br>
            <a:br>
              <a:rPr lang="es-ES" sz="1900" b="1" dirty="0">
                <a:effectLst/>
                <a:latin typeface="Calibri" panose="020F0502020204030204" pitchFamily="34" charset="0"/>
                <a:ea typeface="Calibri" panose="020F0502020204030204" pitchFamily="34" charset="0"/>
                <a:cs typeface="Times New Roman" panose="02020603050405020304" pitchFamily="18" charset="0"/>
              </a:rPr>
            </a:br>
            <a:br>
              <a:rPr lang="es-ES" sz="1900" b="1" dirty="0">
                <a:effectLst/>
                <a:latin typeface="Calibri" panose="020F0502020204030204" pitchFamily="34" charset="0"/>
                <a:ea typeface="Calibri" panose="020F0502020204030204" pitchFamily="34" charset="0"/>
                <a:cs typeface="Times New Roman" panose="02020603050405020304" pitchFamily="18" charset="0"/>
              </a:rPr>
            </a:br>
            <a:br>
              <a:rPr lang="es-ES" sz="1900" b="1" dirty="0">
                <a:effectLst/>
                <a:latin typeface="Calibri" panose="020F0502020204030204" pitchFamily="34" charset="0"/>
                <a:ea typeface="Calibri" panose="020F0502020204030204" pitchFamily="34" charset="0"/>
                <a:cs typeface="Times New Roman" panose="02020603050405020304" pitchFamily="18" charset="0"/>
              </a:rPr>
            </a:br>
            <a:br>
              <a:rPr lang="es-ES" sz="1900" b="1" dirty="0">
                <a:effectLst/>
                <a:latin typeface="Calibri" panose="020F0502020204030204" pitchFamily="34" charset="0"/>
                <a:ea typeface="Calibri" panose="020F0502020204030204" pitchFamily="34" charset="0"/>
                <a:cs typeface="Times New Roman" panose="02020603050405020304" pitchFamily="18" charset="0"/>
              </a:rPr>
            </a:br>
            <a:r>
              <a:rPr lang="es-ES" sz="2200" b="1" dirty="0">
                <a:effectLst/>
                <a:latin typeface="Calibri" panose="020F0502020204030204" pitchFamily="34" charset="0"/>
                <a:ea typeface="Calibri" panose="020F0502020204030204" pitchFamily="34" charset="0"/>
                <a:cs typeface="Times New Roman" panose="02020603050405020304" pitchFamily="18" charset="0"/>
              </a:rPr>
              <a:t>El cine como herramienta de aprendizaje en el aula. Claves de una experiencia docente multidisciplinar en el ámbito económico</a:t>
            </a:r>
            <a:br>
              <a:rPr lang="es-ES" sz="2200" b="1" dirty="0">
                <a:effectLst/>
                <a:latin typeface="Calibri" panose="020F0502020204030204" pitchFamily="34" charset="0"/>
                <a:ea typeface="Calibri" panose="020F0502020204030204" pitchFamily="34" charset="0"/>
                <a:cs typeface="Times New Roman" panose="02020603050405020304" pitchFamily="18" charset="0"/>
              </a:rPr>
            </a:br>
            <a:br>
              <a:rPr lang="es-ES" sz="2200" b="1" dirty="0">
                <a:effectLst/>
                <a:latin typeface="Calibri" panose="020F0502020204030204" pitchFamily="34" charset="0"/>
                <a:ea typeface="Calibri" panose="020F0502020204030204" pitchFamily="34" charset="0"/>
                <a:cs typeface="Times New Roman" panose="02020603050405020304" pitchFamily="18" charset="0"/>
              </a:rPr>
            </a:br>
            <a:br>
              <a:rPr lang="es-ES" sz="1900" b="1" dirty="0">
                <a:effectLst/>
                <a:latin typeface="Calibri" panose="020F0502020204030204" pitchFamily="34" charset="0"/>
                <a:ea typeface="Calibri" panose="020F0502020204030204" pitchFamily="34" charset="0"/>
                <a:cs typeface="Times New Roman" panose="02020603050405020304" pitchFamily="18" charset="0"/>
              </a:rPr>
            </a:br>
            <a:r>
              <a:rPr lang="es-ES" sz="1900" u="sng" dirty="0">
                <a:effectLst/>
                <a:latin typeface="Calibri" panose="020F0502020204030204" pitchFamily="34" charset="0"/>
                <a:ea typeface="Calibri" panose="020F0502020204030204" pitchFamily="34" charset="0"/>
                <a:cs typeface="Times New Roman" panose="02020603050405020304" pitchFamily="18" charset="0"/>
              </a:rPr>
              <a:t>Profesores Universidad de Zaragoza:</a:t>
            </a:r>
            <a:br>
              <a:rPr lang="es-ES" sz="1900" b="1" u="sng" dirty="0">
                <a:effectLst/>
                <a:latin typeface="Calibri" panose="020F0502020204030204" pitchFamily="34" charset="0"/>
                <a:ea typeface="Calibri" panose="020F0502020204030204" pitchFamily="34" charset="0"/>
                <a:cs typeface="Times New Roman" panose="02020603050405020304" pitchFamily="18" charset="0"/>
              </a:rPr>
            </a:br>
            <a:br>
              <a:rPr lang="es-ES" sz="1900" b="1" dirty="0">
                <a:effectLst/>
                <a:latin typeface="Calibri" panose="020F0502020204030204" pitchFamily="34" charset="0"/>
                <a:ea typeface="Calibri" panose="020F0502020204030204" pitchFamily="34" charset="0"/>
                <a:cs typeface="Times New Roman" panose="02020603050405020304" pitchFamily="18" charset="0"/>
              </a:rPr>
            </a:br>
            <a:r>
              <a:rPr lang="es-ES" sz="1900" b="1" dirty="0">
                <a:effectLst/>
                <a:latin typeface="Calibri" panose="020F0502020204030204" pitchFamily="34" charset="0"/>
                <a:ea typeface="Calibri" panose="020F0502020204030204" pitchFamily="34" charset="0"/>
                <a:cs typeface="Times New Roman" panose="02020603050405020304" pitchFamily="18" charset="0"/>
              </a:rPr>
              <a:t>* </a:t>
            </a:r>
            <a:r>
              <a:rPr lang="es-ES" sz="1800" dirty="0">
                <a:effectLst/>
                <a:latin typeface="Calibri" panose="020F0502020204030204" pitchFamily="34" charset="0"/>
                <a:ea typeface="Calibri" panose="020F0502020204030204" pitchFamily="34" charset="0"/>
                <a:cs typeface="Times New Roman" panose="02020603050405020304" pitchFamily="18" charset="0"/>
              </a:rPr>
              <a:t>David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Pac</a:t>
            </a:r>
            <a:r>
              <a:rPr lang="es-ES" sz="1800" dirty="0">
                <a:effectLst/>
                <a:latin typeface="Calibri" panose="020F0502020204030204" pitchFamily="34" charset="0"/>
                <a:ea typeface="Calibri" panose="020F0502020204030204" pitchFamily="34" charset="0"/>
                <a:cs typeface="Times New Roman" panose="02020603050405020304" pitchFamily="18" charset="0"/>
              </a:rPr>
              <a:t> Salas </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r>
              <a:rPr lang="es-ES" sz="1800" dirty="0">
                <a:effectLst/>
                <a:latin typeface="Calibri" panose="020F0502020204030204" pitchFamily="34" charset="0"/>
                <a:ea typeface="Calibri" panose="020F0502020204030204" pitchFamily="34" charset="0"/>
                <a:cs typeface="Times New Roman" panose="02020603050405020304" pitchFamily="18" charset="0"/>
              </a:rPr>
              <a:t>* Nieves García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Casarejos</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br>
              <a:rPr lang="es-ES" sz="1800" dirty="0">
                <a:effectLst/>
                <a:latin typeface="Calibri" panose="020F0502020204030204" pitchFamily="34" charset="0"/>
                <a:ea typeface="Calibri" panose="020F0502020204030204" pitchFamily="34" charset="0"/>
                <a:cs typeface="Times New Roman" panose="02020603050405020304" pitchFamily="18" charset="0"/>
              </a:rPr>
            </a:br>
            <a:r>
              <a:rPr lang="es-ES" sz="1800" u="sng" dirty="0">
                <a:effectLst/>
                <a:latin typeface="Calibri" panose="020F0502020204030204" pitchFamily="34" charset="0"/>
                <a:ea typeface="Calibri" panose="020F0502020204030204" pitchFamily="34" charset="0"/>
                <a:cs typeface="Times New Roman" panose="02020603050405020304" pitchFamily="18" charset="0"/>
              </a:rPr>
              <a:t>Asignaturas:</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br>
              <a:rPr lang="es-ES" sz="1800" dirty="0">
                <a:effectLst/>
                <a:latin typeface="Calibri" panose="020F0502020204030204" pitchFamily="34" charset="0"/>
                <a:ea typeface="Calibri" panose="020F0502020204030204" pitchFamily="34" charset="0"/>
                <a:cs typeface="Times New Roman" panose="02020603050405020304" pitchFamily="18" charset="0"/>
              </a:rPr>
            </a:br>
            <a:r>
              <a:rPr lang="es-ES" sz="1800" dirty="0">
                <a:effectLst/>
                <a:latin typeface="Calibri" panose="020F0502020204030204" pitchFamily="34" charset="0"/>
                <a:ea typeface="Calibri" panose="020F0502020204030204" pitchFamily="34" charset="0"/>
                <a:cs typeface="Times New Roman" panose="02020603050405020304" pitchFamily="18" charset="0"/>
              </a:rPr>
              <a:t>*Sociología de la Empresa </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r>
              <a:rPr lang="es-ES" sz="1800" dirty="0">
                <a:effectLst/>
                <a:latin typeface="Calibri" panose="020F0502020204030204" pitchFamily="34" charset="0"/>
                <a:ea typeface="Calibri" panose="020F0502020204030204" pitchFamily="34" charset="0"/>
                <a:cs typeface="Times New Roman" panose="02020603050405020304" pitchFamily="18" charset="0"/>
              </a:rPr>
              <a:t>*Organización de Empresas</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br>
              <a:rPr lang="es-ES" sz="1900" b="1" dirty="0">
                <a:effectLst/>
                <a:latin typeface="Calibri" panose="020F0502020204030204" pitchFamily="34" charset="0"/>
                <a:ea typeface="Calibri" panose="020F0502020204030204" pitchFamily="34" charset="0"/>
                <a:cs typeface="Times New Roman" panose="02020603050405020304" pitchFamily="18" charset="0"/>
              </a:rPr>
            </a:br>
            <a:br>
              <a:rPr lang="es-ES" sz="1900" b="1" dirty="0">
                <a:effectLst/>
                <a:latin typeface="Calibri" panose="020F0502020204030204" pitchFamily="34" charset="0"/>
                <a:ea typeface="Calibri" panose="020F0502020204030204" pitchFamily="34" charset="0"/>
                <a:cs typeface="Times New Roman" panose="02020603050405020304" pitchFamily="18" charset="0"/>
              </a:rPr>
            </a:br>
            <a:br>
              <a:rPr lang="es-ES" sz="1900" b="1" dirty="0">
                <a:effectLst/>
                <a:latin typeface="Calibri" panose="020F0502020204030204" pitchFamily="34" charset="0"/>
                <a:ea typeface="Calibri" panose="020F0502020204030204" pitchFamily="34" charset="0"/>
                <a:cs typeface="Times New Roman" panose="02020603050405020304" pitchFamily="18" charset="0"/>
              </a:rPr>
            </a:br>
            <a:br>
              <a:rPr lang="es-ES" sz="1900" b="1" dirty="0">
                <a:effectLst/>
                <a:latin typeface="Calibri" panose="020F0502020204030204" pitchFamily="34" charset="0"/>
                <a:ea typeface="Calibri" panose="020F0502020204030204" pitchFamily="34" charset="0"/>
                <a:cs typeface="Times New Roman" panose="02020603050405020304" pitchFamily="18" charset="0"/>
              </a:rPr>
            </a:br>
            <a:br>
              <a:rPr lang="es-ES" sz="1900" b="1" dirty="0">
                <a:effectLst/>
                <a:latin typeface="Calibri" panose="020F0502020204030204" pitchFamily="34" charset="0"/>
                <a:ea typeface="Calibri" panose="020F0502020204030204" pitchFamily="34" charset="0"/>
                <a:cs typeface="Times New Roman" panose="02020603050405020304" pitchFamily="18" charset="0"/>
              </a:rPr>
            </a:br>
            <a:br>
              <a:rPr lang="es-ES" sz="1900" b="1" dirty="0">
                <a:effectLst/>
                <a:latin typeface="Calibri" panose="020F0502020204030204" pitchFamily="34" charset="0"/>
                <a:ea typeface="Calibri" panose="020F0502020204030204" pitchFamily="34" charset="0"/>
                <a:cs typeface="Times New Roman" panose="02020603050405020304" pitchFamily="18" charset="0"/>
              </a:rPr>
            </a:br>
            <a:endParaRPr lang="es-ES" sz="1900" dirty="0"/>
          </a:p>
        </p:txBody>
      </p:sp>
      <p:sp>
        <p:nvSpPr>
          <p:cNvPr id="5" name="Subtítulo 4">
            <a:extLst>
              <a:ext uri="{FF2B5EF4-FFF2-40B4-BE49-F238E27FC236}">
                <a16:creationId xmlns:a16="http://schemas.microsoft.com/office/drawing/2014/main" id="{BF31275D-722E-43B4-8192-B00DF49505F9}"/>
              </a:ext>
            </a:extLst>
          </p:cNvPr>
          <p:cNvSpPr>
            <a:spLocks noGrp="1"/>
          </p:cNvSpPr>
          <p:nvPr>
            <p:ph type="subTitle" idx="1"/>
          </p:nvPr>
        </p:nvSpPr>
        <p:spPr>
          <a:xfrm>
            <a:off x="1949767" y="5572038"/>
            <a:ext cx="8561746" cy="977621"/>
          </a:xfrm>
        </p:spPr>
        <p:txBody>
          <a:bodyPr/>
          <a:lstStyle/>
          <a:p>
            <a:endParaRPr lang="es-ES" dirty="0"/>
          </a:p>
        </p:txBody>
      </p:sp>
    </p:spTree>
    <p:extLst>
      <p:ext uri="{BB962C8B-B14F-4D97-AF65-F5344CB8AC3E}">
        <p14:creationId xmlns:p14="http://schemas.microsoft.com/office/powerpoint/2010/main" val="3904881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D3B6E6-B1D3-476C-9FA6-F354D1A1A2EC}"/>
              </a:ext>
            </a:extLst>
          </p:cNvPr>
          <p:cNvSpPr>
            <a:spLocks noGrp="1"/>
          </p:cNvSpPr>
          <p:nvPr>
            <p:ph type="title"/>
          </p:nvPr>
        </p:nvSpPr>
        <p:spPr>
          <a:xfrm>
            <a:off x="1534695" y="590156"/>
            <a:ext cx="9520157" cy="1059305"/>
          </a:xfrm>
        </p:spPr>
        <p:txBody>
          <a:bodyPr/>
          <a:lstStyle/>
          <a:p>
            <a:r>
              <a:rPr lang="es-ES" dirty="0"/>
              <a:t>Objetivos:</a:t>
            </a:r>
          </a:p>
        </p:txBody>
      </p:sp>
      <p:sp>
        <p:nvSpPr>
          <p:cNvPr id="3" name="Marcador de contenido 2">
            <a:extLst>
              <a:ext uri="{FF2B5EF4-FFF2-40B4-BE49-F238E27FC236}">
                <a16:creationId xmlns:a16="http://schemas.microsoft.com/office/drawing/2014/main" id="{0DC07E6C-4533-484F-9555-CA034DF87B3C}"/>
              </a:ext>
            </a:extLst>
          </p:cNvPr>
          <p:cNvSpPr>
            <a:spLocks noGrp="1"/>
          </p:cNvSpPr>
          <p:nvPr>
            <p:ph sz="half" idx="1"/>
          </p:nvPr>
        </p:nvSpPr>
        <p:spPr/>
        <p:txBody>
          <a:bodyPr>
            <a:normAutofit/>
          </a:bodyPr>
          <a:lstStyle/>
          <a:p>
            <a:endParaRPr lang="es-ES" dirty="0"/>
          </a:p>
          <a:p>
            <a:pPr marL="0" indent="0" algn="ctr">
              <a:buNone/>
            </a:pPr>
            <a:r>
              <a:rPr lang="es-ES" b="1" dirty="0"/>
              <a:t>Principal</a:t>
            </a:r>
          </a:p>
          <a:p>
            <a:r>
              <a:rPr lang="es-ES" sz="1800" dirty="0"/>
              <a:t>Visión general y multidisciplinar</a:t>
            </a:r>
          </a:p>
        </p:txBody>
      </p:sp>
      <p:sp>
        <p:nvSpPr>
          <p:cNvPr id="4" name="Marcador de contenido 3">
            <a:extLst>
              <a:ext uri="{FF2B5EF4-FFF2-40B4-BE49-F238E27FC236}">
                <a16:creationId xmlns:a16="http://schemas.microsoft.com/office/drawing/2014/main" id="{1967F32D-782E-4F1C-85E8-73F50780A979}"/>
              </a:ext>
            </a:extLst>
          </p:cNvPr>
          <p:cNvSpPr>
            <a:spLocks noGrp="1"/>
          </p:cNvSpPr>
          <p:nvPr>
            <p:ph sz="half" idx="2"/>
          </p:nvPr>
        </p:nvSpPr>
        <p:spPr>
          <a:xfrm>
            <a:off x="6454793" y="2017343"/>
            <a:ext cx="4604130" cy="3720848"/>
          </a:xfrm>
        </p:spPr>
        <p:txBody>
          <a:bodyPr>
            <a:normAutofit/>
          </a:bodyPr>
          <a:lstStyle/>
          <a:p>
            <a:pPr marL="0" indent="0" algn="ctr">
              <a:buNone/>
            </a:pPr>
            <a:r>
              <a:rPr lang="es-ES" sz="1800" b="1" dirty="0">
                <a:effectLst/>
                <a:latin typeface="Calibri" panose="020F0502020204030204" pitchFamily="34" charset="0"/>
                <a:ea typeface="Calibri" panose="020F0502020204030204" pitchFamily="34" charset="0"/>
                <a:cs typeface="Times New Roman" panose="02020603050405020304" pitchFamily="18" charset="0"/>
              </a:rPr>
              <a:t>Otros</a:t>
            </a:r>
          </a:p>
          <a:p>
            <a:r>
              <a:rPr lang="es-ES" sz="1800" dirty="0">
                <a:effectLst/>
                <a:latin typeface="Calibri" panose="020F0502020204030204" pitchFamily="34" charset="0"/>
                <a:ea typeface="Calibri" panose="020F0502020204030204" pitchFamily="34" charset="0"/>
                <a:cs typeface="Times New Roman" panose="02020603050405020304" pitchFamily="18" charset="0"/>
              </a:rPr>
              <a:t>Aumentar el interés de los alumnos </a:t>
            </a:r>
          </a:p>
          <a:p>
            <a:r>
              <a:rPr lang="es-ES" sz="1800" dirty="0">
                <a:latin typeface="Calibri" panose="020F0502020204030204" pitchFamily="34" charset="0"/>
                <a:ea typeface="Calibri" panose="020F0502020204030204" pitchFamily="34" charset="0"/>
                <a:cs typeface="Times New Roman" panose="02020603050405020304" pitchFamily="18" charset="0"/>
              </a:rPr>
              <a:t>M</a:t>
            </a:r>
            <a:r>
              <a:rPr lang="es-ES" sz="1800" dirty="0">
                <a:effectLst/>
                <a:latin typeface="Calibri" panose="020F0502020204030204" pitchFamily="34" charset="0"/>
                <a:ea typeface="Calibri" panose="020F0502020204030204" pitchFamily="34" charset="0"/>
                <a:cs typeface="Times New Roman" panose="02020603050405020304" pitchFamily="18" charset="0"/>
              </a:rPr>
              <a:t>ejorar las habilidades para el trabajo en grupo</a:t>
            </a:r>
          </a:p>
          <a:p>
            <a:r>
              <a:rPr lang="es-ES" sz="1800" dirty="0">
                <a:latin typeface="Calibri" panose="020F0502020204030204" pitchFamily="34" charset="0"/>
                <a:ea typeface="Calibri" panose="020F0502020204030204" pitchFamily="34" charset="0"/>
                <a:cs typeface="Times New Roman" panose="02020603050405020304" pitchFamily="18" charset="0"/>
              </a:rPr>
              <a:t>Enriquecer </a:t>
            </a:r>
            <a:r>
              <a:rPr lang="es-ES" sz="1800" dirty="0">
                <a:effectLst/>
                <a:latin typeface="Calibri" panose="020F0502020204030204" pitchFamily="34" charset="0"/>
                <a:ea typeface="Calibri" panose="020F0502020204030204" pitchFamily="34" charset="0"/>
                <a:cs typeface="Times New Roman" panose="02020603050405020304" pitchFamily="18" charset="0"/>
              </a:rPr>
              <a:t>la expresión oral mediante la exposición de ideas</a:t>
            </a:r>
          </a:p>
          <a:p>
            <a:r>
              <a:rPr lang="es-ES" sz="1800" dirty="0">
                <a:effectLst/>
                <a:latin typeface="Calibri" panose="020F0502020204030204" pitchFamily="34" charset="0"/>
                <a:ea typeface="Calibri" panose="020F0502020204030204" pitchFamily="34" charset="0"/>
                <a:cs typeface="Times New Roman" panose="02020603050405020304" pitchFamily="18" charset="0"/>
              </a:rPr>
              <a:t>Perfeccionar la expresión escrita mediante la capacidad de síntesis</a:t>
            </a:r>
          </a:p>
          <a:p>
            <a:r>
              <a:rPr lang="es-ES" sz="1800" dirty="0">
                <a:latin typeface="Calibri" panose="020F0502020204030204" pitchFamily="34" charset="0"/>
                <a:ea typeface="Calibri" panose="020F0502020204030204" pitchFamily="34" charset="0"/>
                <a:cs typeface="Times New Roman" panose="02020603050405020304" pitchFamily="18" charset="0"/>
              </a:rPr>
              <a:t>F</a:t>
            </a:r>
            <a:r>
              <a:rPr lang="es-ES" sz="1800" dirty="0">
                <a:effectLst/>
                <a:latin typeface="Calibri" panose="020F0502020204030204" pitchFamily="34" charset="0"/>
                <a:ea typeface="Calibri" panose="020F0502020204030204" pitchFamily="34" charset="0"/>
                <a:cs typeface="Times New Roman" panose="02020603050405020304" pitchFamily="18" charset="0"/>
              </a:rPr>
              <a:t>omentar la capacidad crítica</a:t>
            </a:r>
            <a:endParaRPr lang="es-ES" dirty="0"/>
          </a:p>
        </p:txBody>
      </p:sp>
    </p:spTree>
    <p:extLst>
      <p:ext uri="{BB962C8B-B14F-4D97-AF65-F5344CB8AC3E}">
        <p14:creationId xmlns:p14="http://schemas.microsoft.com/office/powerpoint/2010/main" val="2683328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a:extLst>
              <a:ext uri="{FF2B5EF4-FFF2-40B4-BE49-F238E27FC236}">
                <a16:creationId xmlns:a16="http://schemas.microsoft.com/office/drawing/2014/main" id="{59CD1710-4519-4628-9CCF-5466A3EFF443}"/>
              </a:ext>
            </a:extLst>
          </p:cNvPr>
          <p:cNvSpPr>
            <a:spLocks noGrp="1"/>
          </p:cNvSpPr>
          <p:nvPr>
            <p:ph type="title"/>
          </p:nvPr>
        </p:nvSpPr>
        <p:spPr>
          <a:xfrm>
            <a:off x="1547948" y="764763"/>
            <a:ext cx="9520158" cy="3740977"/>
          </a:xfrm>
        </p:spPr>
        <p:txBody>
          <a:bodyPr>
            <a:normAutofit/>
          </a:bodyPr>
          <a:lstStyle/>
          <a:p>
            <a:r>
              <a:rPr lang="es-ES" sz="2000" b="1" dirty="0">
                <a:effectLst/>
                <a:latin typeface="Calibri" panose="020F0502020204030204" pitchFamily="34" charset="0"/>
                <a:ea typeface="Calibri" panose="020F0502020204030204" pitchFamily="34" charset="0"/>
                <a:cs typeface="Times New Roman" panose="02020603050405020304" pitchFamily="18" charset="0"/>
              </a:rPr>
              <a:t>El cine como herramienta de aprendizaje en el aula</a:t>
            </a:r>
            <a:br>
              <a:rPr lang="es-ES" sz="2000" b="1" dirty="0">
                <a:effectLst/>
                <a:latin typeface="Calibri" panose="020F0502020204030204" pitchFamily="34" charset="0"/>
                <a:ea typeface="Calibri" panose="020F0502020204030204" pitchFamily="34" charset="0"/>
                <a:cs typeface="Times New Roman" panose="02020603050405020304" pitchFamily="18" charset="0"/>
              </a:rPr>
            </a:br>
            <a:br>
              <a:rPr lang="es-ES" sz="2000" b="1" dirty="0">
                <a:effectLst/>
                <a:latin typeface="Calibri" panose="020F0502020204030204" pitchFamily="34" charset="0"/>
                <a:ea typeface="Calibri" panose="020F0502020204030204" pitchFamily="34" charset="0"/>
                <a:cs typeface="Times New Roman" panose="02020603050405020304" pitchFamily="18" charset="0"/>
              </a:rPr>
            </a:br>
            <a:r>
              <a:rPr lang="es-ES" sz="1800" dirty="0">
                <a:effectLst/>
                <a:latin typeface="Calibri" panose="020F0502020204030204" pitchFamily="34" charset="0"/>
                <a:ea typeface="Calibri" panose="020F0502020204030204" pitchFamily="34" charset="0"/>
                <a:cs typeface="Times New Roman" panose="02020603050405020304" pitchFamily="18" charset="0"/>
              </a:rPr>
              <a:t>Según el pedagogo Edgar Dale (1932) </a:t>
            </a:r>
            <a:r>
              <a:rPr lang="es-ES" sz="2000" i="1" dirty="0">
                <a:effectLst/>
                <a:latin typeface="Calibri" panose="020F0502020204030204" pitchFamily="34" charset="0"/>
                <a:ea typeface="Calibri" panose="020F0502020204030204" pitchFamily="34" charset="0"/>
                <a:cs typeface="Times New Roman" panose="02020603050405020304" pitchFamily="18" charset="0"/>
              </a:rPr>
              <a:t>la actividad visual, incluimos aquí el cine, es más potente que otras para la memorización de información y respecto a la profundidad en el conocimiento adquirido.</a:t>
            </a:r>
            <a:br>
              <a:rPr lang="es-ES" sz="2000" i="1" dirty="0">
                <a:effectLst/>
                <a:latin typeface="Calibri" panose="020F0502020204030204" pitchFamily="34" charset="0"/>
                <a:ea typeface="Calibri" panose="020F0502020204030204" pitchFamily="34" charset="0"/>
                <a:cs typeface="Times New Roman" panose="02020603050405020304" pitchFamily="18" charset="0"/>
              </a:rPr>
            </a:br>
            <a:br>
              <a:rPr lang="es-ES" sz="1800" i="1" dirty="0">
                <a:effectLst/>
                <a:latin typeface="Calibri" panose="020F0502020204030204" pitchFamily="34" charset="0"/>
                <a:ea typeface="Calibri" panose="020F0502020204030204" pitchFamily="34" charset="0"/>
                <a:cs typeface="Times New Roman" panose="02020603050405020304" pitchFamily="18" charset="0"/>
              </a:rPr>
            </a:br>
            <a:r>
              <a:rPr lang="es-ES" sz="1800" dirty="0">
                <a:effectLst/>
                <a:latin typeface="Calibri" panose="020F0502020204030204" pitchFamily="34" charset="0"/>
                <a:ea typeface="Calibri" panose="020F0502020204030204" pitchFamily="34" charset="0"/>
                <a:cs typeface="Times New Roman" panose="02020603050405020304" pitchFamily="18" charset="0"/>
              </a:rPr>
              <a:t>En este trabajo la intervención con apoyo audiovisual ha consistido en </a:t>
            </a:r>
            <a:r>
              <a:rPr lang="es-ES" sz="1800" b="1" dirty="0">
                <a:effectLst/>
                <a:latin typeface="Calibri" panose="020F0502020204030204" pitchFamily="34" charset="0"/>
                <a:ea typeface="Calibri" panose="020F0502020204030204" pitchFamily="34" charset="0"/>
                <a:cs typeface="Times New Roman" panose="02020603050405020304" pitchFamily="18" charset="0"/>
              </a:rPr>
              <a:t>dos visionados</a:t>
            </a:r>
            <a:r>
              <a:rPr lang="es-ES" sz="1800" dirty="0">
                <a:effectLst/>
                <a:latin typeface="Calibri" panose="020F0502020204030204" pitchFamily="34" charset="0"/>
                <a:ea typeface="Calibri" panose="020F0502020204030204" pitchFamily="34" charset="0"/>
                <a:cs typeface="Times New Roman" panose="02020603050405020304" pitchFamily="18" charset="0"/>
              </a:rPr>
              <a:t>:</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br>
              <a:rPr lang="es-ES" sz="1800" dirty="0">
                <a:effectLst/>
                <a:latin typeface="Calibri" panose="020F0502020204030204" pitchFamily="34" charset="0"/>
                <a:ea typeface="Calibri" panose="020F0502020204030204" pitchFamily="34" charset="0"/>
                <a:cs typeface="Times New Roman" panose="02020603050405020304" pitchFamily="18" charset="0"/>
              </a:rPr>
            </a:br>
            <a:r>
              <a:rPr lang="es-ES" sz="1800" dirty="0">
                <a:effectLst/>
                <a:latin typeface="Calibri" panose="020F0502020204030204" pitchFamily="34" charset="0"/>
                <a:ea typeface="Calibri" panose="020F0502020204030204" pitchFamily="34" charset="0"/>
                <a:cs typeface="Times New Roman" panose="02020603050405020304" pitchFamily="18" charset="0"/>
              </a:rPr>
              <a:t>*La cuadrilla (2001), de Ken Loach</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br>
              <a:rPr lang="es-ES" sz="2000" b="1" i="1" dirty="0">
                <a:effectLst/>
                <a:latin typeface="Calibri" panose="020F0502020204030204" pitchFamily="34" charset="0"/>
                <a:ea typeface="Calibri" panose="020F0502020204030204" pitchFamily="34" charset="0"/>
                <a:cs typeface="Times New Roman" panose="02020603050405020304" pitchFamily="18" charset="0"/>
              </a:rPr>
            </a:br>
            <a:r>
              <a:rPr lang="es-ES" sz="2000" b="1" i="1" dirty="0">
                <a:effectLst/>
                <a:latin typeface="Calibri" panose="020F0502020204030204" pitchFamily="34" charset="0"/>
                <a:ea typeface="Calibri" panose="020F0502020204030204" pitchFamily="34" charset="0"/>
                <a:cs typeface="Times New Roman" panose="02020603050405020304" pitchFamily="18" charset="0"/>
              </a:rPr>
              <a:t>*</a:t>
            </a:r>
            <a:r>
              <a:rPr lang="es-ES" sz="1800" dirty="0">
                <a:effectLst/>
                <a:latin typeface="Calibri" panose="020F0502020204030204" pitchFamily="34" charset="0"/>
                <a:ea typeface="Calibri" panose="020F0502020204030204" pitchFamily="34" charset="0"/>
                <a:cs typeface="Times New Roman" panose="02020603050405020304" pitchFamily="18" charset="0"/>
              </a:rPr>
              <a:t>Los lunes al sol (2002) de Fernando León de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Aranoa</a:t>
            </a:r>
            <a:br>
              <a:rPr lang="es-ES" sz="2000" b="1" dirty="0">
                <a:effectLst/>
                <a:latin typeface="Calibri" panose="020F0502020204030204" pitchFamily="34" charset="0"/>
                <a:ea typeface="Calibri" panose="020F0502020204030204" pitchFamily="34" charset="0"/>
                <a:cs typeface="Times New Roman" panose="02020603050405020304" pitchFamily="18" charset="0"/>
              </a:rPr>
            </a:br>
            <a:br>
              <a:rPr lang="es-ES" sz="1800" dirty="0">
                <a:effectLst/>
                <a:latin typeface="Calibri" panose="020F0502020204030204" pitchFamily="34" charset="0"/>
                <a:ea typeface="Calibri" panose="020F0502020204030204" pitchFamily="34" charset="0"/>
                <a:cs typeface="Times New Roman" panose="02020603050405020304" pitchFamily="18" charset="0"/>
              </a:rPr>
            </a:br>
            <a:endParaRPr lang="es-ES" dirty="0"/>
          </a:p>
        </p:txBody>
      </p:sp>
    </p:spTree>
    <p:extLst>
      <p:ext uri="{BB962C8B-B14F-4D97-AF65-F5344CB8AC3E}">
        <p14:creationId xmlns:p14="http://schemas.microsoft.com/office/powerpoint/2010/main" val="784462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4DDA8E-857B-49FB-8589-ED06BF15689E}"/>
              </a:ext>
            </a:extLst>
          </p:cNvPr>
          <p:cNvSpPr>
            <a:spLocks noGrp="1"/>
          </p:cNvSpPr>
          <p:nvPr>
            <p:ph type="title"/>
          </p:nvPr>
        </p:nvSpPr>
        <p:spPr>
          <a:xfrm>
            <a:off x="1506047" y="278382"/>
            <a:ext cx="9520157" cy="1056319"/>
          </a:xfrm>
        </p:spPr>
        <p:txBody>
          <a:bodyPr>
            <a:normAutofit/>
          </a:bodyPr>
          <a:lstStyle/>
          <a:p>
            <a:r>
              <a:rPr lang="es-ES" sz="2000" b="1" dirty="0">
                <a:effectLst/>
                <a:latin typeface="Calibri" panose="020F0502020204030204" pitchFamily="34" charset="0"/>
                <a:ea typeface="Calibri" panose="020F0502020204030204" pitchFamily="34" charset="0"/>
                <a:cs typeface="Times New Roman" panose="02020603050405020304" pitchFamily="18" charset="0"/>
              </a:rPr>
              <a:t>Desarrollo del proyecto</a:t>
            </a:r>
            <a:endParaRPr lang="es-ES" sz="2000" dirty="0"/>
          </a:p>
        </p:txBody>
      </p:sp>
      <p:sp>
        <p:nvSpPr>
          <p:cNvPr id="3" name="Marcador de texto 2">
            <a:extLst>
              <a:ext uri="{FF2B5EF4-FFF2-40B4-BE49-F238E27FC236}">
                <a16:creationId xmlns:a16="http://schemas.microsoft.com/office/drawing/2014/main" id="{BD96CBF4-1944-4ACE-A564-0C7C486C6641}"/>
              </a:ext>
            </a:extLst>
          </p:cNvPr>
          <p:cNvSpPr>
            <a:spLocks noGrp="1"/>
          </p:cNvSpPr>
          <p:nvPr>
            <p:ph type="body" idx="1"/>
          </p:nvPr>
        </p:nvSpPr>
        <p:spPr>
          <a:xfrm>
            <a:off x="1036380" y="1867725"/>
            <a:ext cx="4608576" cy="801943"/>
          </a:xfrm>
        </p:spPr>
        <p:txBody>
          <a:bodyPr>
            <a:normAutofit fontScale="47500" lnSpcReduction="20000"/>
          </a:bodyPr>
          <a:lstStyle/>
          <a:p>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900" b="1" dirty="0">
                <a:effectLst/>
                <a:latin typeface="Calibri" panose="020F0502020204030204" pitchFamily="34" charset="0"/>
                <a:ea typeface="Calibri" panose="020F0502020204030204" pitchFamily="34" charset="0"/>
                <a:cs typeface="Times New Roman" panose="02020603050405020304" pitchFamily="18" charset="0"/>
              </a:rPr>
              <a:t>Actividades realizadas </a:t>
            </a:r>
          </a:p>
          <a:p>
            <a:r>
              <a:rPr lang="es-ES" sz="2900" b="1" dirty="0">
                <a:effectLst/>
                <a:latin typeface="Calibri" panose="020F0502020204030204" pitchFamily="34" charset="0"/>
                <a:ea typeface="Calibri" panose="020F0502020204030204" pitchFamily="34" charset="0"/>
                <a:cs typeface="Times New Roman" panose="02020603050405020304" pitchFamily="18" charset="0"/>
              </a:rPr>
              <a:t>por los profesores:</a:t>
            </a:r>
            <a:endParaRPr lang="es-ES" sz="29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
        <p:nvSpPr>
          <p:cNvPr id="4" name="Marcador de contenido 3">
            <a:extLst>
              <a:ext uri="{FF2B5EF4-FFF2-40B4-BE49-F238E27FC236}">
                <a16:creationId xmlns:a16="http://schemas.microsoft.com/office/drawing/2014/main" id="{8FB0C57E-E910-43A6-BBEA-8DE365D1E166}"/>
              </a:ext>
            </a:extLst>
          </p:cNvPr>
          <p:cNvSpPr>
            <a:spLocks noGrp="1"/>
          </p:cNvSpPr>
          <p:nvPr>
            <p:ph sz="half" idx="2"/>
          </p:nvPr>
        </p:nvSpPr>
        <p:spPr>
          <a:xfrm>
            <a:off x="226995" y="2678809"/>
            <a:ext cx="4349860" cy="2644457"/>
          </a:xfrm>
        </p:spPr>
        <p:txBody>
          <a:bodyPr>
            <a:normAutofit fontScale="25000" lnSpcReduction="20000"/>
          </a:bodyPr>
          <a:lstStyle/>
          <a:p>
            <a:pPr marL="342900" lvl="0" indent="-342900" algn="just">
              <a:lnSpc>
                <a:spcPct val="107000"/>
              </a:lnSpc>
              <a:buFont typeface="Symbol" panose="05050102010706020507" pitchFamily="18" charset="2"/>
              <a:buChar char=""/>
            </a:pPr>
            <a:r>
              <a:rPr lang="es-ES" sz="7200" dirty="0">
                <a:effectLst/>
                <a:latin typeface="Calibri" panose="020F0502020204030204" pitchFamily="34" charset="0"/>
                <a:ea typeface="Calibri" panose="020F0502020204030204" pitchFamily="34" charset="0"/>
                <a:cs typeface="Times New Roman" panose="02020603050405020304" pitchFamily="18" charset="0"/>
              </a:rPr>
              <a:t>Diseño del proyecto </a:t>
            </a:r>
          </a:p>
          <a:p>
            <a:pPr marL="342900" lvl="0" indent="-342900" algn="just">
              <a:lnSpc>
                <a:spcPct val="107000"/>
              </a:lnSpc>
              <a:buFont typeface="Symbol" panose="05050102010706020507" pitchFamily="18" charset="2"/>
              <a:buChar char=""/>
            </a:pPr>
            <a:r>
              <a:rPr lang="es-ES" sz="7200" dirty="0">
                <a:effectLst/>
                <a:latin typeface="Calibri" panose="020F0502020204030204" pitchFamily="34" charset="0"/>
                <a:ea typeface="Calibri" panose="020F0502020204030204" pitchFamily="34" charset="0"/>
                <a:cs typeface="Times New Roman" panose="02020603050405020304" pitchFamily="18" charset="0"/>
              </a:rPr>
              <a:t>Difusión del proyecto entre los posibles alumnos interesados </a:t>
            </a:r>
          </a:p>
          <a:p>
            <a:pPr marL="342900" lvl="0" indent="-342900" algn="just">
              <a:lnSpc>
                <a:spcPct val="107000"/>
              </a:lnSpc>
              <a:buFont typeface="Symbol" panose="05050102010706020507" pitchFamily="18" charset="2"/>
              <a:buChar char=""/>
            </a:pPr>
            <a:r>
              <a:rPr lang="es-ES" sz="7200" dirty="0">
                <a:effectLst/>
                <a:latin typeface="Calibri" panose="020F0502020204030204" pitchFamily="34" charset="0"/>
                <a:ea typeface="Calibri" panose="020F0502020204030204" pitchFamily="34" charset="0"/>
                <a:cs typeface="Times New Roman" panose="02020603050405020304" pitchFamily="18" charset="0"/>
              </a:rPr>
              <a:t>Selección del alumnado </a:t>
            </a:r>
          </a:p>
          <a:p>
            <a:pPr marL="342900" lvl="0" indent="-342900" algn="just">
              <a:lnSpc>
                <a:spcPct val="107000"/>
              </a:lnSpc>
              <a:buFont typeface="Symbol" panose="05050102010706020507" pitchFamily="18" charset="2"/>
              <a:buChar char=""/>
            </a:pPr>
            <a:r>
              <a:rPr lang="es-ES" sz="7200" dirty="0">
                <a:effectLst/>
                <a:latin typeface="Calibri" panose="020F0502020204030204" pitchFamily="34" charset="0"/>
                <a:ea typeface="Calibri" panose="020F0502020204030204" pitchFamily="34" charset="0"/>
                <a:cs typeface="Times New Roman" panose="02020603050405020304" pitchFamily="18" charset="0"/>
              </a:rPr>
              <a:t>Elección de ítems a valorar en cada una de las películas </a:t>
            </a:r>
          </a:p>
          <a:p>
            <a:pPr marL="342900" lvl="0" indent="-342900" algn="just">
              <a:lnSpc>
                <a:spcPct val="107000"/>
              </a:lnSpc>
              <a:buFont typeface="Symbol" panose="05050102010706020507" pitchFamily="18" charset="2"/>
              <a:buChar char=""/>
            </a:pPr>
            <a:r>
              <a:rPr lang="es-ES" sz="7200" dirty="0">
                <a:effectLst/>
                <a:latin typeface="Calibri" panose="020F0502020204030204" pitchFamily="34" charset="0"/>
                <a:ea typeface="Calibri" panose="020F0502020204030204" pitchFamily="34" charset="0"/>
                <a:cs typeface="Times New Roman" panose="02020603050405020304" pitchFamily="18" charset="0"/>
              </a:rPr>
              <a:t>Contacto con los alumnos por medio del correo electrónico o del teléfono. </a:t>
            </a:r>
          </a:p>
          <a:p>
            <a:pPr marL="342900" lvl="0" indent="-342900" algn="just">
              <a:lnSpc>
                <a:spcPct val="107000"/>
              </a:lnSpc>
              <a:buFont typeface="Symbol" panose="05050102010706020507" pitchFamily="18" charset="2"/>
              <a:buChar char=""/>
            </a:pPr>
            <a:r>
              <a:rPr lang="es-ES" sz="7200" dirty="0">
                <a:effectLst/>
                <a:latin typeface="Calibri" panose="020F0502020204030204" pitchFamily="34" charset="0"/>
                <a:ea typeface="Calibri" panose="020F0502020204030204" pitchFamily="34" charset="0"/>
                <a:cs typeface="Times New Roman" panose="02020603050405020304" pitchFamily="18" charset="0"/>
              </a:rPr>
              <a:t>Diseño de cuestionarios </a:t>
            </a:r>
            <a:r>
              <a:rPr lang="es-ES" sz="7200" dirty="0" err="1">
                <a:effectLst/>
                <a:latin typeface="Calibri" panose="020F0502020204030204" pitchFamily="34" charset="0"/>
                <a:ea typeface="Calibri" panose="020F0502020204030204" pitchFamily="34" charset="0"/>
                <a:cs typeface="Times New Roman" panose="02020603050405020304" pitchFamily="18" charset="0"/>
              </a:rPr>
              <a:t>previsionado</a:t>
            </a:r>
            <a:r>
              <a:rPr lang="es-ES" sz="7200" dirty="0">
                <a:effectLst/>
                <a:latin typeface="Calibri" panose="020F0502020204030204" pitchFamily="34" charset="0"/>
                <a:ea typeface="Calibri" panose="020F0502020204030204" pitchFamily="34" charset="0"/>
                <a:cs typeface="Times New Roman" panose="02020603050405020304" pitchFamily="18" charset="0"/>
              </a:rPr>
              <a:t> y </a:t>
            </a:r>
            <a:r>
              <a:rPr lang="es-ES" sz="7200" dirty="0" err="1">
                <a:effectLst/>
                <a:latin typeface="Calibri" panose="020F0502020204030204" pitchFamily="34" charset="0"/>
                <a:ea typeface="Calibri" panose="020F0502020204030204" pitchFamily="34" charset="0"/>
                <a:cs typeface="Times New Roman" panose="02020603050405020304" pitchFamily="18" charset="0"/>
              </a:rPr>
              <a:t>posvisionado</a:t>
            </a:r>
            <a:r>
              <a:rPr lang="es-ES" sz="7200" dirty="0">
                <a:effectLst/>
                <a:latin typeface="Calibri" panose="020F0502020204030204" pitchFamily="34" charset="0"/>
                <a:ea typeface="Calibri" panose="020F0502020204030204" pitchFamily="34" charset="0"/>
                <a:cs typeface="Times New Roman" panose="02020603050405020304" pitchFamily="18" charset="0"/>
              </a:rPr>
              <a:t> a través de la herramienta Google </a:t>
            </a:r>
            <a:r>
              <a:rPr lang="es-ES" sz="7200" dirty="0" err="1">
                <a:effectLst/>
                <a:latin typeface="Calibri" panose="020F0502020204030204" pitchFamily="34" charset="0"/>
                <a:ea typeface="Calibri" panose="020F0502020204030204" pitchFamily="34" charset="0"/>
                <a:cs typeface="Times New Roman" panose="02020603050405020304" pitchFamily="18" charset="0"/>
              </a:rPr>
              <a:t>Docs</a:t>
            </a:r>
            <a:r>
              <a:rPr lang="es-ES" sz="7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Font typeface="Symbol" panose="05050102010706020507" pitchFamily="18" charset="2"/>
              <a:buChar char=""/>
            </a:pPr>
            <a:r>
              <a:rPr lang="es-ES" sz="7200" dirty="0">
                <a:effectLst/>
                <a:latin typeface="Calibri" panose="020F0502020204030204" pitchFamily="34" charset="0"/>
                <a:ea typeface="Calibri" panose="020F0502020204030204" pitchFamily="34" charset="0"/>
                <a:cs typeface="Times New Roman" panose="02020603050405020304" pitchFamily="18" charset="0"/>
              </a:rPr>
              <a:t>Evaluación de los resultados</a:t>
            </a:r>
          </a:p>
          <a:p>
            <a:pPr algn="just"/>
            <a:endParaRPr lang="es-ES" dirty="0"/>
          </a:p>
        </p:txBody>
      </p:sp>
      <p:sp>
        <p:nvSpPr>
          <p:cNvPr id="5" name="Marcador de texto 4">
            <a:extLst>
              <a:ext uri="{FF2B5EF4-FFF2-40B4-BE49-F238E27FC236}">
                <a16:creationId xmlns:a16="http://schemas.microsoft.com/office/drawing/2014/main" id="{E7270C44-2809-4EEE-9C3B-1B1C3F732BC3}"/>
              </a:ext>
            </a:extLst>
          </p:cNvPr>
          <p:cNvSpPr>
            <a:spLocks noGrp="1"/>
          </p:cNvSpPr>
          <p:nvPr>
            <p:ph type="body" sz="quarter" idx="3"/>
          </p:nvPr>
        </p:nvSpPr>
        <p:spPr>
          <a:xfrm>
            <a:off x="6266125" y="1658629"/>
            <a:ext cx="4608576" cy="802237"/>
          </a:xfrm>
        </p:spPr>
        <p:txBody>
          <a:bodyPr>
            <a:normAutofit fontScale="47500" lnSpcReduction="20000"/>
          </a:bodyPr>
          <a:lstStyle/>
          <a:p>
            <a:r>
              <a:rPr lang="es-ES" sz="2900" b="1" dirty="0">
                <a:latin typeface="Calibri" panose="020F0502020204030204" pitchFamily="34" charset="0"/>
                <a:ea typeface="Calibri" panose="020F0502020204030204" pitchFamily="34" charset="0"/>
                <a:cs typeface="Times New Roman" panose="02020603050405020304" pitchFamily="18" charset="0"/>
              </a:rPr>
              <a:t>A</a:t>
            </a:r>
            <a:r>
              <a:rPr lang="es-ES" sz="2900" b="1" dirty="0">
                <a:effectLst/>
                <a:latin typeface="Calibri" panose="020F0502020204030204" pitchFamily="34" charset="0"/>
                <a:ea typeface="Calibri" panose="020F0502020204030204" pitchFamily="34" charset="0"/>
                <a:cs typeface="Times New Roman" panose="02020603050405020304" pitchFamily="18" charset="0"/>
              </a:rPr>
              <a:t>ctividades</a:t>
            </a:r>
            <a:r>
              <a:rPr lang="es-ES" sz="1800" b="1" dirty="0">
                <a:effectLst/>
                <a:latin typeface="Calibri" panose="020F0502020204030204" pitchFamily="34" charset="0"/>
                <a:ea typeface="Calibri" panose="020F0502020204030204" pitchFamily="34" charset="0"/>
                <a:cs typeface="Times New Roman" panose="02020603050405020304" pitchFamily="18" charset="0"/>
              </a:rPr>
              <a:t> </a:t>
            </a:r>
            <a:r>
              <a:rPr lang="es-ES" sz="2900" b="1" dirty="0">
                <a:effectLst/>
                <a:latin typeface="Calibri" panose="020F0502020204030204" pitchFamily="34" charset="0"/>
                <a:ea typeface="Calibri" panose="020F0502020204030204" pitchFamily="34" charset="0"/>
                <a:cs typeface="Times New Roman" panose="02020603050405020304" pitchFamily="18" charset="0"/>
              </a:rPr>
              <a:t>realizadas </a:t>
            </a:r>
          </a:p>
          <a:p>
            <a:r>
              <a:rPr lang="es-ES" sz="2900" b="1" dirty="0">
                <a:effectLst/>
                <a:latin typeface="Calibri" panose="020F0502020204030204" pitchFamily="34" charset="0"/>
                <a:ea typeface="Calibri" panose="020F0502020204030204" pitchFamily="34" charset="0"/>
                <a:cs typeface="Times New Roman" panose="02020603050405020304" pitchFamily="18" charset="0"/>
              </a:rPr>
              <a:t>por el alumnado:</a:t>
            </a:r>
            <a:endParaRPr lang="es-ES" sz="2900" dirty="0"/>
          </a:p>
        </p:txBody>
      </p:sp>
      <p:sp>
        <p:nvSpPr>
          <p:cNvPr id="6" name="Marcador de contenido 5">
            <a:extLst>
              <a:ext uri="{FF2B5EF4-FFF2-40B4-BE49-F238E27FC236}">
                <a16:creationId xmlns:a16="http://schemas.microsoft.com/office/drawing/2014/main" id="{11E62A15-27E3-425F-ABE5-BC0328CFEAE4}"/>
              </a:ext>
            </a:extLst>
          </p:cNvPr>
          <p:cNvSpPr>
            <a:spLocks noGrp="1"/>
          </p:cNvSpPr>
          <p:nvPr>
            <p:ph sz="quarter" idx="4"/>
          </p:nvPr>
        </p:nvSpPr>
        <p:spPr>
          <a:xfrm>
            <a:off x="4973216" y="2678809"/>
            <a:ext cx="3621888" cy="2609091"/>
          </a:xfrm>
        </p:spPr>
        <p:txBody>
          <a:bodyPr>
            <a:normAutofit fontScale="25000" lnSpcReduction="20000"/>
          </a:bodyPr>
          <a:lstStyle/>
          <a:p>
            <a:pPr marL="0" indent="0">
              <a:lnSpc>
                <a:spcPct val="107000"/>
              </a:lnSpc>
              <a:spcAft>
                <a:spcPts val="800"/>
              </a:spcAft>
              <a:buNone/>
            </a:pPr>
            <a:r>
              <a:rPr lang="es-ES" sz="7200" b="1" dirty="0">
                <a:effectLst/>
                <a:latin typeface="Calibri" panose="020F0502020204030204" pitchFamily="34" charset="0"/>
                <a:ea typeface="Calibri" panose="020F0502020204030204" pitchFamily="34" charset="0"/>
                <a:cs typeface="Times New Roman" panose="02020603050405020304" pitchFamily="18" charset="0"/>
              </a:rPr>
              <a:t>           </a:t>
            </a:r>
            <a:r>
              <a:rPr lang="es-ES" sz="7200" b="1" u="sng" dirty="0">
                <a:effectLst/>
                <a:latin typeface="Calibri" panose="020F0502020204030204" pitchFamily="34" charset="0"/>
                <a:ea typeface="Calibri" panose="020F0502020204030204" pitchFamily="34" charset="0"/>
                <a:cs typeface="Times New Roman" panose="02020603050405020304" pitchFamily="18" charset="0"/>
              </a:rPr>
              <a:t>Primera reunión</a:t>
            </a:r>
            <a:endParaRPr lang="es-ES" sz="7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s-ES" sz="7200" dirty="0">
                <a:effectLst/>
                <a:latin typeface="Calibri" panose="020F0502020204030204" pitchFamily="34" charset="0"/>
                <a:ea typeface="Calibri" panose="020F0502020204030204" pitchFamily="34" charset="0"/>
                <a:cs typeface="Times New Roman" panose="02020603050405020304" pitchFamily="18" charset="0"/>
              </a:rPr>
              <a:t>Presentación del proyecto </a:t>
            </a:r>
          </a:p>
          <a:p>
            <a:pPr marL="342900" lvl="0" indent="-342900">
              <a:lnSpc>
                <a:spcPct val="107000"/>
              </a:lnSpc>
              <a:buFont typeface="Symbol" panose="05050102010706020507" pitchFamily="18" charset="2"/>
              <a:buChar char=""/>
            </a:pPr>
            <a:r>
              <a:rPr lang="es-ES" sz="7200" dirty="0">
                <a:effectLst/>
                <a:latin typeface="Calibri" panose="020F0502020204030204" pitchFamily="34" charset="0"/>
                <a:ea typeface="Calibri" panose="020F0502020204030204" pitchFamily="34" charset="0"/>
                <a:cs typeface="Times New Roman" panose="02020603050405020304" pitchFamily="18" charset="0"/>
              </a:rPr>
              <a:t>Comentarios sobre el autoinforme previo sobre conocimientos: trabajo y organización del trabajo </a:t>
            </a:r>
          </a:p>
          <a:p>
            <a:pPr marL="342900" lvl="0" indent="-342900">
              <a:lnSpc>
                <a:spcPct val="107000"/>
              </a:lnSpc>
              <a:buFont typeface="Symbol" panose="05050102010706020507" pitchFamily="18" charset="2"/>
              <a:buChar char=""/>
            </a:pPr>
            <a:r>
              <a:rPr lang="es-ES" sz="7200" dirty="0">
                <a:effectLst/>
                <a:latin typeface="Calibri" panose="020F0502020204030204" pitchFamily="34" charset="0"/>
                <a:ea typeface="Calibri" panose="020F0502020204030204" pitchFamily="34" charset="0"/>
                <a:cs typeface="Times New Roman" panose="02020603050405020304" pitchFamily="18" charset="0"/>
              </a:rPr>
              <a:t>Visionado de la película Los lunes al sol (2002) </a:t>
            </a:r>
          </a:p>
          <a:p>
            <a:pPr marL="342900" lvl="0" indent="-342900">
              <a:lnSpc>
                <a:spcPct val="107000"/>
              </a:lnSpc>
              <a:buFont typeface="Symbol" panose="05050102010706020507" pitchFamily="18" charset="2"/>
              <a:buChar char=""/>
            </a:pPr>
            <a:r>
              <a:rPr lang="es-ES" sz="7200" dirty="0">
                <a:effectLst/>
                <a:latin typeface="Calibri" panose="020F0502020204030204" pitchFamily="34" charset="0"/>
                <a:ea typeface="Calibri" panose="020F0502020204030204" pitchFamily="34" charset="0"/>
                <a:cs typeface="Times New Roman" panose="02020603050405020304" pitchFamily="18" charset="0"/>
              </a:rPr>
              <a:t>Práctica en grupos de 2-3 personas </a:t>
            </a:r>
          </a:p>
          <a:p>
            <a:pPr marL="342900" lvl="0" indent="-342900">
              <a:lnSpc>
                <a:spcPct val="107000"/>
              </a:lnSpc>
              <a:spcAft>
                <a:spcPts val="800"/>
              </a:spcAft>
              <a:buFont typeface="Symbol" panose="05050102010706020507" pitchFamily="18" charset="2"/>
              <a:buChar char=""/>
            </a:pPr>
            <a:r>
              <a:rPr lang="es-ES" sz="7200" dirty="0">
                <a:effectLst/>
                <a:latin typeface="Calibri" panose="020F0502020204030204" pitchFamily="34" charset="0"/>
                <a:ea typeface="Calibri" panose="020F0502020204030204" pitchFamily="34" charset="0"/>
                <a:cs typeface="Times New Roman" panose="02020603050405020304" pitchFamily="18" charset="0"/>
              </a:rPr>
              <a:t>Puesta en común en el grupo</a:t>
            </a:r>
          </a:p>
          <a:p>
            <a:endParaRPr lang="es-ES" dirty="0"/>
          </a:p>
        </p:txBody>
      </p:sp>
      <p:sp>
        <p:nvSpPr>
          <p:cNvPr id="9" name="CuadroTexto 8">
            <a:extLst>
              <a:ext uri="{FF2B5EF4-FFF2-40B4-BE49-F238E27FC236}">
                <a16:creationId xmlns:a16="http://schemas.microsoft.com/office/drawing/2014/main" id="{C419E88E-1F87-4DFD-9FC7-F78B46833828}"/>
              </a:ext>
            </a:extLst>
          </p:cNvPr>
          <p:cNvSpPr txBox="1"/>
          <p:nvPr/>
        </p:nvSpPr>
        <p:spPr>
          <a:xfrm>
            <a:off x="8918713" y="2678809"/>
            <a:ext cx="3273287" cy="3145413"/>
          </a:xfrm>
          <a:prstGeom prst="rect">
            <a:avLst/>
          </a:prstGeom>
          <a:noFill/>
        </p:spPr>
        <p:txBody>
          <a:bodyPr wrap="square" rtlCol="0">
            <a:spAutoFit/>
          </a:bodyPr>
          <a:lstStyle/>
          <a:p>
            <a:pPr>
              <a:lnSpc>
                <a:spcPct val="107000"/>
              </a:lnSpc>
              <a:spcAft>
                <a:spcPts val="800"/>
              </a:spcAft>
            </a:pPr>
            <a:r>
              <a:rPr lang="es-ES" sz="1800" b="1" dirty="0">
                <a:effectLst/>
                <a:latin typeface="Calibri" panose="020F0502020204030204" pitchFamily="34" charset="0"/>
                <a:ea typeface="Calibri" panose="020F0502020204030204" pitchFamily="34" charset="0"/>
                <a:cs typeface="Times New Roman" panose="02020603050405020304" pitchFamily="18" charset="0"/>
              </a:rPr>
              <a:t>         </a:t>
            </a:r>
            <a:r>
              <a:rPr lang="es-ES" sz="1800" b="1" u="sng" dirty="0">
                <a:effectLst/>
                <a:latin typeface="Calibri" panose="020F0502020204030204" pitchFamily="34" charset="0"/>
                <a:ea typeface="Calibri" panose="020F0502020204030204" pitchFamily="34" charset="0"/>
                <a:cs typeface="Times New Roman" panose="02020603050405020304" pitchFamily="18" charset="0"/>
              </a:rPr>
              <a:t>Segunda reunión</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s-ES" sz="1800" dirty="0">
                <a:effectLst/>
                <a:latin typeface="Calibri" panose="020F0502020204030204" pitchFamily="34" charset="0"/>
                <a:ea typeface="Calibri" panose="020F0502020204030204" pitchFamily="34" charset="0"/>
                <a:cs typeface="Times New Roman" panose="02020603050405020304" pitchFamily="18" charset="0"/>
              </a:rPr>
              <a:t>Visionado de la película La cuadrilla (2001)</a:t>
            </a:r>
          </a:p>
          <a:p>
            <a:pPr marL="342900" lvl="0" indent="-342900">
              <a:lnSpc>
                <a:spcPct val="107000"/>
              </a:lnSpc>
              <a:buFont typeface="Symbol" panose="05050102010706020507" pitchFamily="18" charset="2"/>
              <a:buChar char=""/>
            </a:pPr>
            <a:r>
              <a:rPr lang="es-ES" sz="1800" dirty="0">
                <a:effectLst/>
                <a:latin typeface="Calibri" panose="020F0502020204030204" pitchFamily="34" charset="0"/>
                <a:ea typeface="Calibri" panose="020F0502020204030204" pitchFamily="34" charset="0"/>
                <a:cs typeface="Times New Roman" panose="02020603050405020304" pitchFamily="18" charset="0"/>
              </a:rPr>
              <a:t>Práctica en grupos de 2-3 personas </a:t>
            </a:r>
          </a:p>
          <a:p>
            <a:pPr marL="342900" lvl="0" indent="-342900">
              <a:lnSpc>
                <a:spcPct val="107000"/>
              </a:lnSpc>
              <a:buFont typeface="Symbol" panose="05050102010706020507" pitchFamily="18" charset="2"/>
              <a:buChar char=""/>
            </a:pPr>
            <a:r>
              <a:rPr lang="es-ES" sz="1800" dirty="0">
                <a:effectLst/>
                <a:latin typeface="Calibri" panose="020F0502020204030204" pitchFamily="34" charset="0"/>
                <a:ea typeface="Calibri" panose="020F0502020204030204" pitchFamily="34" charset="0"/>
                <a:cs typeface="Times New Roman" panose="02020603050405020304" pitchFamily="18" charset="0"/>
              </a:rPr>
              <a:t>Puesta en común en el grupo </a:t>
            </a:r>
          </a:p>
          <a:p>
            <a:pPr marL="342900" lvl="0" indent="-342900">
              <a:lnSpc>
                <a:spcPct val="107000"/>
              </a:lnSpc>
              <a:buFont typeface="Symbol" panose="05050102010706020507" pitchFamily="18" charset="2"/>
              <a:buChar char=""/>
            </a:pPr>
            <a:r>
              <a:rPr lang="es-ES" sz="1800" dirty="0">
                <a:effectLst/>
                <a:latin typeface="Calibri" panose="020F0502020204030204" pitchFamily="34" charset="0"/>
                <a:ea typeface="Calibri" panose="020F0502020204030204" pitchFamily="34" charset="0"/>
                <a:cs typeface="Times New Roman" panose="02020603050405020304" pitchFamily="18" charset="0"/>
              </a:rPr>
              <a:t>Autoinforme del seguimiento de la actividad </a:t>
            </a:r>
          </a:p>
          <a:p>
            <a:pPr marL="342900" lvl="0" indent="-342900">
              <a:lnSpc>
                <a:spcPct val="107000"/>
              </a:lnSpc>
              <a:spcAft>
                <a:spcPts val="800"/>
              </a:spcAft>
              <a:buFont typeface="Symbol" panose="05050102010706020507" pitchFamily="18" charset="2"/>
              <a:buChar char=""/>
            </a:pPr>
            <a:r>
              <a:rPr lang="es-ES" sz="1800" dirty="0">
                <a:effectLst/>
                <a:latin typeface="Calibri" panose="020F0502020204030204" pitchFamily="34" charset="0"/>
                <a:ea typeface="Calibri" panose="020F0502020204030204" pitchFamily="34" charset="0"/>
                <a:cs typeface="Times New Roman" panose="02020603050405020304" pitchFamily="18" charset="0"/>
              </a:rPr>
              <a:t>Cuestionario de evaluación de toda la actividad</a:t>
            </a:r>
          </a:p>
        </p:txBody>
      </p:sp>
    </p:spTree>
    <p:extLst>
      <p:ext uri="{BB962C8B-B14F-4D97-AF65-F5344CB8AC3E}">
        <p14:creationId xmlns:p14="http://schemas.microsoft.com/office/powerpoint/2010/main" val="3398697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408298-E35F-4222-9864-84CB601FCDB9}"/>
              </a:ext>
            </a:extLst>
          </p:cNvPr>
          <p:cNvSpPr>
            <a:spLocks noGrp="1"/>
          </p:cNvSpPr>
          <p:nvPr>
            <p:ph type="title"/>
          </p:nvPr>
        </p:nvSpPr>
        <p:spPr>
          <a:xfrm>
            <a:off x="1534695" y="339832"/>
            <a:ext cx="9520157" cy="1059305"/>
          </a:xfrm>
        </p:spPr>
        <p:txBody>
          <a:bodyPr>
            <a:normAutofit/>
          </a:bodyPr>
          <a:lstStyle/>
          <a:p>
            <a:r>
              <a:rPr lang="es-ES" sz="2000" b="1" dirty="0">
                <a:effectLst/>
                <a:latin typeface="Calibri" panose="020F0502020204030204" pitchFamily="34" charset="0"/>
                <a:ea typeface="Calibri" panose="020F0502020204030204" pitchFamily="34" charset="0"/>
                <a:cs typeface="Times New Roman" panose="02020603050405020304" pitchFamily="18" charset="0"/>
              </a:rPr>
              <a:t>Resultados</a:t>
            </a:r>
            <a:endParaRPr lang="es-ES" sz="2000" dirty="0"/>
          </a:p>
        </p:txBody>
      </p:sp>
      <p:sp>
        <p:nvSpPr>
          <p:cNvPr id="3" name="Marcador de contenido 2">
            <a:extLst>
              <a:ext uri="{FF2B5EF4-FFF2-40B4-BE49-F238E27FC236}">
                <a16:creationId xmlns:a16="http://schemas.microsoft.com/office/drawing/2014/main" id="{21F28FAC-4554-493A-B911-E52A4575D0A7}"/>
              </a:ext>
            </a:extLst>
          </p:cNvPr>
          <p:cNvSpPr>
            <a:spLocks noGrp="1"/>
          </p:cNvSpPr>
          <p:nvPr>
            <p:ph sz="half" idx="1"/>
          </p:nvPr>
        </p:nvSpPr>
        <p:spPr/>
        <p:txBody>
          <a:bodyPr/>
          <a:lstStyle/>
          <a:p>
            <a:pPr marL="0" indent="0">
              <a:buNone/>
            </a:pPr>
            <a:r>
              <a:rPr lang="es-ES" sz="1800" b="1" dirty="0">
                <a:latin typeface="Calibri" panose="020F0502020204030204" pitchFamily="34" charset="0"/>
                <a:ea typeface="Calibri" panose="020F0502020204030204" pitchFamily="34" charset="0"/>
                <a:cs typeface="Times New Roman" panose="02020603050405020304" pitchFamily="18" charset="0"/>
              </a:rPr>
              <a:t>       </a:t>
            </a:r>
            <a:r>
              <a:rPr lang="es-ES" sz="1800" b="1" dirty="0">
                <a:effectLst/>
                <a:latin typeface="Calibri" panose="020F0502020204030204" pitchFamily="34" charset="0"/>
                <a:ea typeface="Calibri" panose="020F0502020204030204" pitchFamily="34" charset="0"/>
                <a:cs typeface="Times New Roman" panose="02020603050405020304" pitchFamily="18" charset="0"/>
              </a:rPr>
              <a:t>La evaluación de los estudiantes</a:t>
            </a:r>
          </a:p>
          <a:p>
            <a:r>
              <a:rPr lang="es-ES" sz="1800" dirty="0">
                <a:latin typeface="Calibri" panose="020F0502020204030204" pitchFamily="34" charset="0"/>
                <a:cs typeface="Calibri" panose="020F0502020204030204" pitchFamily="34" charset="0"/>
              </a:rPr>
              <a:t>Cuestionario inicio sesión (autoinforme. Aspecto objetivos y subjetivos)</a:t>
            </a:r>
          </a:p>
          <a:p>
            <a:r>
              <a:rPr lang="es-ES" sz="1800" dirty="0">
                <a:latin typeface="Calibri" panose="020F0502020204030204" pitchFamily="34" charset="0"/>
                <a:cs typeface="Calibri" panose="020F0502020204030204" pitchFamily="34" charset="0"/>
              </a:rPr>
              <a:t>Cuestionario fin proyecto. Cuestiones subjetivas</a:t>
            </a:r>
          </a:p>
          <a:p>
            <a:pPr marL="0" indent="0">
              <a:buNone/>
            </a:pPr>
            <a:r>
              <a:rPr lang="es-ES" sz="1800" b="1" dirty="0"/>
              <a:t>**Valoración positiva</a:t>
            </a:r>
          </a:p>
        </p:txBody>
      </p:sp>
      <p:sp>
        <p:nvSpPr>
          <p:cNvPr id="4" name="Marcador de contenido 3">
            <a:extLst>
              <a:ext uri="{FF2B5EF4-FFF2-40B4-BE49-F238E27FC236}">
                <a16:creationId xmlns:a16="http://schemas.microsoft.com/office/drawing/2014/main" id="{5067E32E-6767-4711-97D9-1F7ACC490840}"/>
              </a:ext>
            </a:extLst>
          </p:cNvPr>
          <p:cNvSpPr>
            <a:spLocks noGrp="1"/>
          </p:cNvSpPr>
          <p:nvPr>
            <p:ph sz="half" idx="2"/>
          </p:nvPr>
        </p:nvSpPr>
        <p:spPr/>
        <p:txBody>
          <a:bodyPr/>
          <a:lstStyle/>
          <a:p>
            <a:pPr marL="0" indent="0">
              <a:buNone/>
            </a:pPr>
            <a:r>
              <a:rPr lang="es-ES" sz="1800" b="1" dirty="0">
                <a:effectLst/>
                <a:latin typeface="Calibri" panose="020F0502020204030204" pitchFamily="34" charset="0"/>
                <a:ea typeface="Calibri" panose="020F0502020204030204" pitchFamily="34" charset="0"/>
                <a:cs typeface="Times New Roman" panose="02020603050405020304" pitchFamily="18" charset="0"/>
              </a:rPr>
              <a:t>     Los resultados alcanzados en el aprendizaje</a:t>
            </a:r>
          </a:p>
          <a:p>
            <a:r>
              <a:rPr lang="es-ES" sz="1800" dirty="0">
                <a:latin typeface="Calibri" panose="020F0502020204030204" pitchFamily="34" charset="0"/>
                <a:ea typeface="Calibri" panose="020F0502020204030204" pitchFamily="34" charset="0"/>
                <a:cs typeface="Times New Roman" panose="02020603050405020304" pitchFamily="18" charset="0"/>
              </a:rPr>
              <a:t>Un cuestionario para cada película </a:t>
            </a:r>
          </a:p>
          <a:p>
            <a:r>
              <a:rPr lang="es-ES" sz="1800" dirty="0">
                <a:effectLst/>
                <a:latin typeface="Calibri" panose="020F0502020204030204" pitchFamily="34" charset="0"/>
                <a:ea typeface="Calibri" panose="020F0502020204030204" pitchFamily="34" charset="0"/>
                <a:cs typeface="Times New Roman" panose="02020603050405020304" pitchFamily="18" charset="0"/>
              </a:rPr>
              <a:t>Cada cuestionario contestado dos veces ( pre y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posvisionado</a:t>
            </a:r>
            <a:r>
              <a:rPr lang="es-ES" sz="1800" dirty="0">
                <a:effectLst/>
                <a:latin typeface="Calibri" panose="020F0502020204030204" pitchFamily="34" charset="0"/>
                <a:ea typeface="Calibri" panose="020F0502020204030204" pitchFamily="34" charset="0"/>
                <a:cs typeface="Times New Roman" panose="02020603050405020304" pitchFamily="18" charset="0"/>
              </a:rPr>
              <a:t>)</a:t>
            </a:r>
          </a:p>
          <a:p>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2295437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4938FB-E3C5-4A7D-BA64-6421BA8F6CD3}"/>
              </a:ext>
            </a:extLst>
          </p:cNvPr>
          <p:cNvSpPr>
            <a:spLocks noGrp="1"/>
          </p:cNvSpPr>
          <p:nvPr>
            <p:ph type="title"/>
          </p:nvPr>
        </p:nvSpPr>
        <p:spPr>
          <a:xfrm>
            <a:off x="1492493" y="1979171"/>
            <a:ext cx="9520158" cy="4878829"/>
          </a:xfrm>
        </p:spPr>
        <p:txBody>
          <a:bodyPr>
            <a:normAutofit fontScale="90000"/>
          </a:bodyPr>
          <a:lstStyle/>
          <a:p>
            <a:r>
              <a:rPr lang="es-ES" sz="3000" b="1" dirty="0">
                <a:effectLst/>
                <a:latin typeface="Calibri" panose="020F0502020204030204" pitchFamily="34" charset="0"/>
                <a:ea typeface="Calibri" panose="020F0502020204030204" pitchFamily="34" charset="0"/>
                <a:cs typeface="Times New Roman" panose="02020603050405020304" pitchFamily="18" charset="0"/>
              </a:rPr>
              <a:t>Conclusiones</a:t>
            </a:r>
            <a:br>
              <a:rPr lang="es-ES" sz="2000" b="1" dirty="0">
                <a:effectLst/>
                <a:latin typeface="Calibri" panose="020F0502020204030204" pitchFamily="34" charset="0"/>
                <a:ea typeface="Calibri" panose="020F0502020204030204" pitchFamily="34" charset="0"/>
                <a:cs typeface="Times New Roman" panose="02020603050405020304" pitchFamily="18" charset="0"/>
              </a:rPr>
            </a:br>
            <a:br>
              <a:rPr lang="es-ES" sz="2000" b="1" dirty="0">
                <a:effectLst/>
                <a:latin typeface="Calibri" panose="020F0502020204030204" pitchFamily="34" charset="0"/>
                <a:ea typeface="Calibri" panose="020F0502020204030204" pitchFamily="34" charset="0"/>
                <a:cs typeface="Times New Roman" panose="02020603050405020304" pitchFamily="18" charset="0"/>
              </a:rPr>
            </a:br>
            <a:br>
              <a:rPr lang="es-ES" sz="2000" b="1" dirty="0">
                <a:effectLst/>
                <a:latin typeface="Calibri" panose="020F0502020204030204" pitchFamily="34" charset="0"/>
                <a:ea typeface="Calibri" panose="020F0502020204030204" pitchFamily="34" charset="0"/>
                <a:cs typeface="Times New Roman" panose="02020603050405020304" pitchFamily="18" charset="0"/>
              </a:rPr>
            </a:br>
            <a:br>
              <a:rPr lang="es-ES" sz="2000" b="1" dirty="0">
                <a:effectLst/>
                <a:latin typeface="Calibri" panose="020F0502020204030204" pitchFamily="34" charset="0"/>
                <a:ea typeface="Calibri" panose="020F0502020204030204" pitchFamily="34" charset="0"/>
                <a:cs typeface="Times New Roman" panose="02020603050405020304" pitchFamily="18" charset="0"/>
              </a:rPr>
            </a:br>
            <a:br>
              <a:rPr lang="es-ES" sz="2000" b="1" dirty="0">
                <a:effectLst/>
                <a:latin typeface="Calibri" panose="020F0502020204030204" pitchFamily="34" charset="0"/>
                <a:ea typeface="Calibri" panose="020F0502020204030204" pitchFamily="34" charset="0"/>
                <a:cs typeface="Times New Roman" panose="02020603050405020304" pitchFamily="18" charset="0"/>
              </a:rPr>
            </a:br>
            <a:br>
              <a:rPr lang="es-ES" sz="2000" b="1" dirty="0">
                <a:effectLst/>
                <a:latin typeface="Calibri" panose="020F0502020204030204" pitchFamily="34" charset="0"/>
                <a:ea typeface="Calibri" panose="020F0502020204030204" pitchFamily="34" charset="0"/>
                <a:cs typeface="Times New Roman" panose="02020603050405020304" pitchFamily="18" charset="0"/>
              </a:rPr>
            </a:br>
            <a:r>
              <a:rPr lang="es-ES" sz="2700" b="1" dirty="0">
                <a:effectLst/>
                <a:latin typeface="Calibri" panose="020F0502020204030204" pitchFamily="34" charset="0"/>
                <a:ea typeface="Calibri" panose="020F0502020204030204" pitchFamily="34" charset="0"/>
                <a:cs typeface="Times New Roman" panose="02020603050405020304" pitchFamily="18" charset="0"/>
              </a:rPr>
              <a:t>*</a:t>
            </a:r>
            <a:r>
              <a:rPr lang="es-ES" sz="2000" b="1" dirty="0">
                <a:effectLst/>
                <a:latin typeface="Calibri" panose="020F0502020204030204" pitchFamily="34" charset="0"/>
                <a:ea typeface="Calibri" panose="020F0502020204030204" pitchFamily="34" charset="0"/>
                <a:cs typeface="Times New Roman" panose="02020603050405020304" pitchFamily="18" charset="0"/>
              </a:rPr>
              <a:t> </a:t>
            </a:r>
            <a:r>
              <a:rPr lang="es-ES" sz="2700" b="1" dirty="0">
                <a:effectLst/>
                <a:latin typeface="Calibri" panose="020F0502020204030204" pitchFamily="34" charset="0"/>
                <a:ea typeface="Calibri" panose="020F0502020204030204" pitchFamily="34" charset="0"/>
                <a:cs typeface="Times New Roman" panose="02020603050405020304" pitchFamily="18" charset="0"/>
              </a:rPr>
              <a:t>Mejora de los conocimientos en el ámbito de las dos asignaturas sobre las que se realiza el estudio</a:t>
            </a:r>
            <a:br>
              <a:rPr lang="es-ES" sz="2700" b="1" dirty="0">
                <a:effectLst/>
                <a:latin typeface="Calibri" panose="020F0502020204030204" pitchFamily="34" charset="0"/>
                <a:ea typeface="Calibri" panose="020F0502020204030204" pitchFamily="34" charset="0"/>
                <a:cs typeface="Times New Roman" panose="02020603050405020304" pitchFamily="18" charset="0"/>
              </a:rPr>
            </a:br>
            <a:br>
              <a:rPr lang="es-ES" sz="2700" b="1" dirty="0">
                <a:effectLst/>
                <a:latin typeface="Calibri" panose="020F0502020204030204" pitchFamily="34" charset="0"/>
                <a:ea typeface="Calibri" panose="020F0502020204030204" pitchFamily="34" charset="0"/>
                <a:cs typeface="Times New Roman" panose="02020603050405020304" pitchFamily="18" charset="0"/>
              </a:rPr>
            </a:br>
            <a:r>
              <a:rPr lang="es-ES" sz="2700" b="1" dirty="0">
                <a:effectLst/>
                <a:latin typeface="Calibri" panose="020F0502020204030204" pitchFamily="34" charset="0"/>
                <a:ea typeface="Calibri" panose="020F0502020204030204" pitchFamily="34" charset="0"/>
                <a:cs typeface="Times New Roman" panose="02020603050405020304" pitchFamily="18" charset="0"/>
              </a:rPr>
              <a:t>*Se abordan los conocimientos de forma multidisciplinar</a:t>
            </a:r>
            <a:br>
              <a:rPr lang="es-ES" sz="2700" b="1" dirty="0">
                <a:effectLst/>
                <a:latin typeface="Calibri" panose="020F0502020204030204" pitchFamily="34" charset="0"/>
                <a:ea typeface="Calibri" panose="020F0502020204030204" pitchFamily="34" charset="0"/>
                <a:cs typeface="Times New Roman" panose="02020603050405020304" pitchFamily="18" charset="0"/>
              </a:rPr>
            </a:br>
            <a:br>
              <a:rPr lang="es-ES" sz="2700" b="1" dirty="0">
                <a:effectLst/>
                <a:latin typeface="Calibri" panose="020F0502020204030204" pitchFamily="34" charset="0"/>
                <a:ea typeface="Calibri" panose="020F0502020204030204" pitchFamily="34" charset="0"/>
                <a:cs typeface="Times New Roman" panose="02020603050405020304" pitchFamily="18" charset="0"/>
              </a:rPr>
            </a:br>
            <a:r>
              <a:rPr lang="es-ES" sz="2700" b="1" dirty="0">
                <a:effectLst/>
                <a:latin typeface="Calibri" panose="020F0502020204030204" pitchFamily="34" charset="0"/>
                <a:ea typeface="Calibri" panose="020F0502020204030204" pitchFamily="34" charset="0"/>
                <a:cs typeface="Times New Roman" panose="02020603050405020304" pitchFamily="18" charset="0"/>
              </a:rPr>
              <a:t>*Se acelera el proceso de enseñanza-aprendizaje</a:t>
            </a:r>
            <a:br>
              <a:rPr lang="es-ES" sz="2700" b="1" dirty="0">
                <a:effectLst/>
                <a:latin typeface="Calibri" panose="020F0502020204030204" pitchFamily="34" charset="0"/>
                <a:ea typeface="Calibri" panose="020F0502020204030204" pitchFamily="34" charset="0"/>
                <a:cs typeface="Times New Roman" panose="02020603050405020304" pitchFamily="18" charset="0"/>
              </a:rPr>
            </a:br>
            <a:br>
              <a:rPr lang="es-ES" sz="2700" b="1" dirty="0">
                <a:effectLst/>
                <a:latin typeface="Calibri" panose="020F0502020204030204" pitchFamily="34" charset="0"/>
                <a:ea typeface="Calibri" panose="020F0502020204030204" pitchFamily="34" charset="0"/>
                <a:cs typeface="Times New Roman" panose="02020603050405020304" pitchFamily="18" charset="0"/>
              </a:rPr>
            </a:br>
            <a:br>
              <a:rPr lang="es-ES" sz="2700" b="1" dirty="0">
                <a:effectLst/>
                <a:latin typeface="Calibri" panose="020F0502020204030204" pitchFamily="34" charset="0"/>
                <a:ea typeface="Calibri" panose="020F0502020204030204" pitchFamily="34" charset="0"/>
                <a:cs typeface="Times New Roman" panose="02020603050405020304" pitchFamily="18" charset="0"/>
              </a:rPr>
            </a:br>
            <a:br>
              <a:rPr lang="es-ES" sz="2700" b="1" dirty="0">
                <a:effectLst/>
                <a:latin typeface="Calibri" panose="020F0502020204030204" pitchFamily="34" charset="0"/>
                <a:ea typeface="Calibri" panose="020F0502020204030204" pitchFamily="34" charset="0"/>
                <a:cs typeface="Times New Roman" panose="02020603050405020304" pitchFamily="18" charset="0"/>
              </a:rPr>
            </a:br>
            <a:br>
              <a:rPr lang="es-ES" sz="2700" b="1" dirty="0">
                <a:effectLst/>
                <a:latin typeface="Calibri" panose="020F0502020204030204" pitchFamily="34" charset="0"/>
                <a:ea typeface="Calibri" panose="020F0502020204030204" pitchFamily="34" charset="0"/>
                <a:cs typeface="Times New Roman" panose="02020603050405020304" pitchFamily="18" charset="0"/>
              </a:rPr>
            </a:br>
            <a:br>
              <a:rPr lang="es-ES" sz="2700" b="1" dirty="0">
                <a:effectLst/>
                <a:latin typeface="Calibri" panose="020F0502020204030204" pitchFamily="34" charset="0"/>
                <a:ea typeface="Calibri" panose="020F0502020204030204" pitchFamily="34" charset="0"/>
                <a:cs typeface="Times New Roman" panose="02020603050405020304" pitchFamily="18" charset="0"/>
              </a:rPr>
            </a:br>
            <a:br>
              <a:rPr lang="es-ES" sz="2700" b="1" dirty="0">
                <a:effectLst/>
                <a:latin typeface="Calibri" panose="020F0502020204030204" pitchFamily="34" charset="0"/>
                <a:ea typeface="Calibri" panose="020F0502020204030204" pitchFamily="34" charset="0"/>
                <a:cs typeface="Times New Roman" panose="02020603050405020304" pitchFamily="18" charset="0"/>
              </a:rPr>
            </a:br>
            <a:endParaRPr lang="es-ES" sz="2700" b="1" dirty="0"/>
          </a:p>
        </p:txBody>
      </p:sp>
    </p:spTree>
    <p:extLst>
      <p:ext uri="{BB962C8B-B14F-4D97-AF65-F5344CB8AC3E}">
        <p14:creationId xmlns:p14="http://schemas.microsoft.com/office/powerpoint/2010/main" val="341439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85E270-7AC4-4477-8F7A-7C582F7CB295}"/>
              </a:ext>
            </a:extLst>
          </p:cNvPr>
          <p:cNvSpPr>
            <a:spLocks noGrp="1"/>
          </p:cNvSpPr>
          <p:nvPr>
            <p:ph type="ctrTitle"/>
          </p:nvPr>
        </p:nvSpPr>
        <p:spPr/>
        <p:txBody>
          <a:bodyPr/>
          <a:lstStyle/>
          <a:p>
            <a:r>
              <a:rPr lang="es-ES" dirty="0"/>
              <a:t>Gracias por vuestra  atención</a:t>
            </a:r>
          </a:p>
        </p:txBody>
      </p:sp>
      <p:sp>
        <p:nvSpPr>
          <p:cNvPr id="3" name="Subtítulo 2">
            <a:extLst>
              <a:ext uri="{FF2B5EF4-FFF2-40B4-BE49-F238E27FC236}">
                <a16:creationId xmlns:a16="http://schemas.microsoft.com/office/drawing/2014/main" id="{8CB6DEDD-3DCA-4F43-9E6E-1B6AFE6016B8}"/>
              </a:ext>
            </a:extLst>
          </p:cNvPr>
          <p:cNvSpPr>
            <a:spLocks noGrp="1"/>
          </p:cNvSpPr>
          <p:nvPr>
            <p:ph type="subTitle" idx="1"/>
          </p:nvPr>
        </p:nvSpPr>
        <p:spPr/>
        <p:txBody>
          <a:bodyPr/>
          <a:lstStyle/>
          <a:p>
            <a:endParaRPr lang="es-ES" dirty="0"/>
          </a:p>
        </p:txBody>
      </p:sp>
    </p:spTree>
    <p:extLst>
      <p:ext uri="{BB962C8B-B14F-4D97-AF65-F5344CB8AC3E}">
        <p14:creationId xmlns:p14="http://schemas.microsoft.com/office/powerpoint/2010/main" val="1530450156"/>
      </p:ext>
    </p:extLst>
  </p:cSld>
  <p:clrMapOvr>
    <a:masterClrMapping/>
  </p:clrMapOvr>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
  <TotalTime>42</TotalTime>
  <Words>457</Words>
  <Application>Microsoft Office PowerPoint</Application>
  <PresentationFormat>Panorámica</PresentationFormat>
  <Paragraphs>47</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Palatino Linotype</vt:lpstr>
      <vt:lpstr>Symbol</vt:lpstr>
      <vt:lpstr>Galería</vt:lpstr>
      <vt:lpstr>     El cine como herramienta de aprendizaje en el aula. Claves de una experiencia docente multidisciplinar en el ámbito económico   Profesores Universidad de Zaragoza:  * David Pac Salas  * Nieves García Casarejos  Asignaturas:  *Sociología de la Empresa  *Organización de Empresas       </vt:lpstr>
      <vt:lpstr>Objetivos:</vt:lpstr>
      <vt:lpstr>El cine como herramienta de aprendizaje en el aula  Según el pedagogo Edgar Dale (1932) la actividad visual, incluimos aquí el cine, es más potente que otras para la memorización de información y respecto a la profundidad en el conocimiento adquirido.  En este trabajo la intervención con apoyo audiovisual ha consistido en dos visionados:  *La cuadrilla (2001), de Ken Loach  *Los lunes al sol (2002) de Fernando León de Aranoa  </vt:lpstr>
      <vt:lpstr>Desarrollo del proyecto</vt:lpstr>
      <vt:lpstr>Resultados</vt:lpstr>
      <vt:lpstr>Conclusiones      * Mejora de los conocimientos en el ámbito de las dos asignaturas sobre las que se realiza el estudio  *Se abordan los conocimientos de forma multidisciplinar  *Se acelera el proceso de enseñanza-aprendizaje       </vt:lpstr>
      <vt:lpstr>Gracias por vuestra  atención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El cine como herramienta de aprendizaje en el aula. Claves de una experiencia docente multidisciplinar en el ámbito económico   Profesores Universidad de Zaragoza:  * David Pac Salas  * Nieves García Casarejos      </dc:title>
  <dc:creator>17373</dc:creator>
  <cp:lastModifiedBy>17373</cp:lastModifiedBy>
  <cp:revision>14</cp:revision>
  <dcterms:created xsi:type="dcterms:W3CDTF">2021-12-08T11:39:09Z</dcterms:created>
  <dcterms:modified xsi:type="dcterms:W3CDTF">2021-12-08T12:21:44Z</dcterms:modified>
</cp:coreProperties>
</file>